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7" r:id="rId2"/>
    <p:sldId id="298" r:id="rId3"/>
    <p:sldId id="300" r:id="rId4"/>
    <p:sldId id="302" r:id="rId5"/>
    <p:sldId id="306" r:id="rId6"/>
    <p:sldId id="304" r:id="rId7"/>
    <p:sldId id="336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658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349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1191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94375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4547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66658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11433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91320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17281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24250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2890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73840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BE3EFE-BBE6-4A3A-92AE-64B568C50C11}" type="datetimeFigureOut">
              <a:rPr lang="ru-RU" smtClean="0"/>
              <a:t>11.08.2024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222374-41A9-4A81-8E1A-8DD9A81157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2141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858528" y="875908"/>
            <a:ext cx="7701033" cy="325730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marL="16933" marR="6773">
              <a:lnSpc>
                <a:spcPct val="100000"/>
              </a:lnSpc>
              <a:spcBef>
                <a:spcPts val="140"/>
              </a:spcBef>
            </a:pPr>
            <a:r>
              <a:rPr lang="kk-KZ" sz="2000" b="1" spc="-13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ӘЛ-ФАРАБИ АТЫНДАҒЫ ҚАЗАҚ ҰЛТТЫҚ УНИВЕРСИТЕТІ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2858528" y="1594937"/>
            <a:ext cx="7155910" cy="325730"/>
          </a:xfrm>
          <a:prstGeom prst="rect">
            <a:avLst/>
          </a:prstGeom>
        </p:spPr>
        <p:txBody>
          <a:bodyPr vert="horz" wrap="square" lIns="0" tIns="17780" rIns="0" bIns="0" rtlCol="0">
            <a:spAutoFit/>
          </a:bodyPr>
          <a:lstStyle/>
          <a:p>
            <a:pPr marL="16933">
              <a:spcBef>
                <a:spcPts val="140"/>
              </a:spcBef>
            </a:pPr>
            <a:r>
              <a:rPr sz="2000" b="1" spc="-4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Факультет</a:t>
            </a:r>
            <a:r>
              <a:rPr lang="ru-RU" sz="2000" b="1" spc="-47" dirty="0" smtClean="0">
                <a:latin typeface="Arial" panose="020B0604020202020204" pitchFamily="34" charset="0"/>
                <a:cs typeface="Arial" panose="020B0604020202020204" pitchFamily="34" charset="0"/>
              </a:rPr>
              <a:t> Биология </a:t>
            </a:r>
            <a:r>
              <a:rPr lang="ru-RU" sz="2000" b="1" spc="-4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және</a:t>
            </a:r>
            <a:r>
              <a:rPr lang="ru-RU" sz="2000" b="1" spc="-47" dirty="0" smtClean="0">
                <a:latin typeface="Arial" panose="020B0604020202020204" pitchFamily="34" charset="0"/>
                <a:cs typeface="Arial" panose="020B0604020202020204" pitchFamily="34" charset="0"/>
              </a:rPr>
              <a:t> биотехнология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304679" y="3307080"/>
            <a:ext cx="10647176" cy="159445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spcBef>
                <a:spcPts val="133"/>
              </a:spcBef>
            </a:pPr>
            <a:r>
              <a:rPr lang="ru-RU" sz="2000" b="1" spc="-7" dirty="0" err="1">
                <a:latin typeface="Arial" panose="020B0604020202020204" pitchFamily="34" charset="0"/>
                <a:cs typeface="Arial" panose="020B0604020202020204" pitchFamily="34" charset="0"/>
              </a:rPr>
              <a:t>Курстың</a:t>
            </a:r>
            <a:r>
              <a:rPr lang="ru-RU" sz="2000" b="1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атауы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Өсімдіктердің клеткалары мен ұлпа культураларын өсіру технологиялары»</a:t>
            </a:r>
            <a:endParaRPr lang="ru-RU" sz="2000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endParaRPr lang="ru-RU" sz="2000" b="1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r>
              <a:rPr lang="ru-RU" sz="2000" b="1" spc="-7" dirty="0" err="1">
                <a:latin typeface="Arial" panose="020B0604020202020204" pitchFamily="34" charset="0"/>
                <a:cs typeface="Arial" panose="020B0604020202020204" pitchFamily="34" charset="0"/>
              </a:rPr>
              <a:t>Автордың</a:t>
            </a:r>
            <a:r>
              <a:rPr lang="ru-RU" sz="2000" b="1" spc="-7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аты-жөні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Асрандина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Салтанат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Шынтаевна</a:t>
            </a:r>
            <a:endParaRPr lang="ru-RU" sz="2000" spc="-7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6933">
              <a:spcBef>
                <a:spcPts val="133"/>
              </a:spcBef>
            </a:pP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ғылыми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дәрежесі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ru-RU" sz="2000" b="1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қызметі</a:t>
            </a:r>
            <a:r>
              <a:rPr lang="ru-RU" sz="2000" b="1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spc="-7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б.ғ.к</a:t>
            </a:r>
            <a:r>
              <a:rPr lang="ru-RU" sz="2000" spc="-7" dirty="0" smtClean="0">
                <a:latin typeface="Arial" panose="020B0604020202020204" pitchFamily="34" charset="0"/>
                <a:cs typeface="Arial" panose="020B0604020202020204" pitchFamily="34" charset="0"/>
              </a:rPr>
              <a:t>., доцент</a:t>
            </a:r>
            <a:endParaRPr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818" y="722548"/>
            <a:ext cx="994028" cy="11154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8572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682029" y="1450320"/>
            <a:ext cx="10281536" cy="941283"/>
          </a:xfrm>
          <a:prstGeom prst="rect">
            <a:avLst/>
          </a:prstGeom>
        </p:spPr>
        <p:txBody>
          <a:bodyPr vert="horz" wrap="square" lIns="0" tIns="17780" rIns="0" bIns="0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k-KZ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Тақырып: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vitro жағдайында өсімдіктердің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каллустық</a:t>
            </a:r>
            <a:r>
              <a:rPr lang="kk-KZ" sz="200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kk-KZ" sz="200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kk-KZ" sz="2000" smtClean="0">
                <a:latin typeface="Arial" panose="020B0604020202020204" pitchFamily="34" charset="0"/>
                <a:cs typeface="Arial" panose="020B0604020202020204" pitchFamily="34" charset="0"/>
              </a:rPr>
              <a:t>ұлпаларды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өсіру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технологиялары</a:t>
            </a:r>
            <a:r>
              <a:rPr lang="en-US" sz="2000" spc="-13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sz="20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1282392" y="3759463"/>
            <a:ext cx="6125172" cy="47876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50000"/>
              </a:lnSpc>
              <a:spcBef>
                <a:spcPts val="13"/>
              </a:spcBef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Каллусты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алу және оны өсіру әдістері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15814" y="3145733"/>
            <a:ext cx="125027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Жоспар</a:t>
            </a:r>
            <a:r>
              <a:rPr lang="ru-RU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object 3"/>
          <p:cNvSpPr txBox="1"/>
          <p:nvPr/>
        </p:nvSpPr>
        <p:spPr>
          <a:xfrm>
            <a:off x="1282392" y="4352994"/>
            <a:ext cx="7824663" cy="421761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50000"/>
              </a:lnSpc>
              <a:spcBef>
                <a:spcPts val="13"/>
              </a:spcBef>
            </a:pP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Каллусогенезге әсер ететін факторлар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sz="20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bject 3"/>
          <p:cNvSpPr txBox="1"/>
          <p:nvPr/>
        </p:nvSpPr>
        <p:spPr>
          <a:xfrm>
            <a:off x="1282392" y="4913703"/>
            <a:ext cx="7002626" cy="478763"/>
          </a:xfrm>
          <a:prstGeom prst="rect">
            <a:avLst/>
          </a:prstGeom>
        </p:spPr>
        <p:txBody>
          <a:bodyPr vert="horz" wrap="square" lIns="0" tIns="16933" rIns="0" bIns="0" rtlCol="0">
            <a:spAutoFit/>
          </a:bodyPr>
          <a:lstStyle/>
          <a:p>
            <a:pPr marL="16933">
              <a:lnSpc>
                <a:spcPct val="150000"/>
              </a:lnSpc>
              <a:spcBef>
                <a:spcPts val="13"/>
              </a:spcBef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 Клеткаларды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иммобилиздеу және өсіру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әдістері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sz="2000" spc="-2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2934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1380" y="1123384"/>
            <a:ext cx="5351028" cy="2875961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Тотипотенттік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(лат. totus толық, біртұтас және potentia күш) – жекешеленген клеткалардың көбейе өсіп, өзіне тән генетикалық ақпаратты толығымен жүзеге асырып, толыққанды бүтін организмге айналу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қабілеті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Группа 7"/>
          <p:cNvGrpSpPr/>
          <p:nvPr/>
        </p:nvGrpSpPr>
        <p:grpSpPr>
          <a:xfrm>
            <a:off x="6513800" y="1400160"/>
            <a:ext cx="5022287" cy="4083042"/>
            <a:chOff x="929154" y="2583689"/>
            <a:chExt cx="4892642" cy="3413488"/>
          </a:xfrm>
        </p:grpSpPr>
        <p:pic>
          <p:nvPicPr>
            <p:cNvPr id="9" name="Picture 2" descr="https://cdn.nplus1.ru/images/2020/06/16/0776c05cebc58b8dbea8db25245c81d8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2869" y="2583689"/>
              <a:ext cx="4540057" cy="302821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Прямоугольник 9"/>
            <p:cNvSpPr/>
            <p:nvPr/>
          </p:nvSpPr>
          <p:spPr>
            <a:xfrm rot="16200000">
              <a:off x="-142591" y="4150380"/>
              <a:ext cx="2533271" cy="3897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https://cdn.nplus1.ru/</a:t>
              </a:r>
              <a:r>
                <a:rPr lang="ru-RU" sz="20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20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1559501" y="5611907"/>
              <a:ext cx="4262295" cy="38527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In vitro </a:t>
              </a:r>
              <a:r>
                <a:rPr lang="kk-KZ" sz="2000" dirty="0">
                  <a:latin typeface="Arial" panose="020B0604020202020204" pitchFamily="34" charset="0"/>
                  <a:cs typeface="Arial" panose="020B0604020202020204" pitchFamily="34" charset="0"/>
                </a:rPr>
                <a:t>жағдайында түзілген каллус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7" name="Объект 2"/>
          <p:cNvSpPr txBox="1">
            <a:spLocks/>
          </p:cNvSpPr>
          <p:nvPr/>
        </p:nvSpPr>
        <p:spPr>
          <a:xfrm>
            <a:off x="892754" y="4366678"/>
            <a:ext cx="5230955" cy="142452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Каллус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клеткалардың ретсіз бөлінуі нәтижесінде пайда болған ұлпа.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 rot="3724906">
            <a:off x="7847840" y="1781445"/>
            <a:ext cx="466722" cy="275418"/>
          </a:xfrm>
          <a:prstGeom prst="right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2768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1013575" y="862839"/>
            <a:ext cx="454209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Пролиферация</a:t>
            </a:r>
            <a:r>
              <a:rPr lang="kk-KZ" sz="2000" dirty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бастапқы клеткалардың бөлінуі жолымен жедел көбеюі. </a:t>
            </a:r>
            <a:endParaRPr lang="kk-KZ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62775" y="2615444"/>
            <a:ext cx="536413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Дедифференциация</a:t>
            </a:r>
            <a:r>
              <a:rPr lang="en-US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маманданған 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клеткалардың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пролиферациялануы.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013575" y="4044930"/>
            <a:ext cx="554886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b="1" dirty="0" smtClean="0">
                <a:solidFill>
                  <a:srgbClr val="0070C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Дифференциация </a:t>
            </a:r>
            <a:r>
              <a:rPr lang="en-US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kk-KZ" sz="20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біркелкі клеткалар мен ұлпалардың арасында өзара ерекшеліктердің пайда </a:t>
            </a:r>
            <a:r>
              <a:rPr lang="kk-KZ" sz="20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болуы.</a:t>
            </a:r>
            <a:endParaRPr lang="en-US" sz="20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Группа 4"/>
          <p:cNvGrpSpPr/>
          <p:nvPr/>
        </p:nvGrpSpPr>
        <p:grpSpPr>
          <a:xfrm>
            <a:off x="7152114" y="1417985"/>
            <a:ext cx="3617484" cy="2048910"/>
            <a:chOff x="988942" y="1718267"/>
            <a:chExt cx="3653396" cy="3228871"/>
          </a:xfrm>
        </p:grpSpPr>
        <p:pic>
          <p:nvPicPr>
            <p:cNvPr id="7" name="Picture 4" descr="https://vitusltd.ru/blog/wp-content/uploads/2017/11/IMG_20171109_110134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4386" y="1718267"/>
              <a:ext cx="3437952" cy="3228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Прямоугольник 7"/>
            <p:cNvSpPr/>
            <p:nvPr/>
          </p:nvSpPr>
          <p:spPr>
            <a:xfrm rot="16200000">
              <a:off x="599572" y="4274486"/>
              <a:ext cx="994183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https://vitusltd.ru/</a:t>
              </a:r>
              <a:r>
                <a:rPr lang="ru-RU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Группа 8"/>
          <p:cNvGrpSpPr/>
          <p:nvPr/>
        </p:nvGrpSpPr>
        <p:grpSpPr>
          <a:xfrm>
            <a:off x="7130471" y="3758279"/>
            <a:ext cx="3639127" cy="2235201"/>
            <a:chOff x="6909255" y="2547873"/>
            <a:chExt cx="3295360" cy="3228871"/>
          </a:xfrm>
        </p:grpSpPr>
        <p:pic>
          <p:nvPicPr>
            <p:cNvPr id="10" name="Picture 6" descr="https://avatars.mds.yandex.net/get-zen_doc/1892973/pub_5d92853ea06eaf00ae8b0c5d_5dbefcbcfc69ab00aef7e41e/scale_120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24700" y="2547873"/>
              <a:ext cx="3079915" cy="32288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1" name="Прямоугольник 10"/>
            <p:cNvSpPr/>
            <p:nvPr/>
          </p:nvSpPr>
          <p:spPr>
            <a:xfrm rot="16200000">
              <a:off x="6232147" y="4839418"/>
              <a:ext cx="1569660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</a:rPr>
                <a:t>https://avatars.mds.yandex.net/</a:t>
              </a:r>
              <a:r>
                <a:rPr lang="ru-RU" sz="800" dirty="0">
                  <a:solidFill>
                    <a:schemeClr val="bg2"/>
                  </a:solidFill>
                </a:rPr>
                <a:t> </a:t>
              </a:r>
              <a:endParaRPr lang="en-US" sz="800" dirty="0">
                <a:solidFill>
                  <a:schemeClr val="bg2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6411978" y="610129"/>
            <a:ext cx="513153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Табиғи жағдайда каллустың пайда болуы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4364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066479" y="5349971"/>
            <a:ext cx="4359911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аллус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бетінде басқа да </a:t>
            </a:r>
            <a:endParaRPr lang="kk-KZ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ұлпалардың болуы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7109258" y="1075883"/>
            <a:ext cx="3592945" cy="507709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b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k-KZ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Каллустың </a:t>
            </a:r>
            <a:r>
              <a:rPr lang="kk-KZ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сипаттамасы</a:t>
            </a:r>
          </a:p>
          <a:p>
            <a:pPr algn="ctr"/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7145577" y="1870719"/>
            <a:ext cx="65594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Түсі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067065" y="2542865"/>
            <a:ext cx="1514261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Тығыздығы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066479" y="3203783"/>
            <a:ext cx="2093843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Борпылдақтығы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040103" y="3872208"/>
            <a:ext cx="1723229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Түйіршіктілігі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091780" y="4559793"/>
            <a:ext cx="1890261" cy="496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Ылғалдылығы</a:t>
            </a:r>
            <a:endParaRPr lang="kk-KZ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9" name="Группа 8"/>
          <p:cNvGrpSpPr/>
          <p:nvPr/>
        </p:nvGrpSpPr>
        <p:grpSpPr>
          <a:xfrm>
            <a:off x="677422" y="2772035"/>
            <a:ext cx="4956760" cy="3456240"/>
            <a:chOff x="1529065" y="1825626"/>
            <a:chExt cx="4798195" cy="3578663"/>
          </a:xfrm>
        </p:grpSpPr>
        <p:sp>
          <p:nvSpPr>
            <p:cNvPr id="16" name="Прямоугольник 15"/>
            <p:cNvSpPr/>
            <p:nvPr/>
          </p:nvSpPr>
          <p:spPr>
            <a:xfrm>
              <a:off x="1841878" y="4990007"/>
              <a:ext cx="4485382" cy="41428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In vitro </a:t>
              </a:r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жағдайында түзілген каллус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7" name="Picture 4" descr="http://900igr.net/up/datai/238790/0030-041-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41878" y="1825626"/>
              <a:ext cx="4229004" cy="316438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Прямоугольник 17"/>
            <p:cNvSpPr/>
            <p:nvPr/>
          </p:nvSpPr>
          <p:spPr>
            <a:xfrm rot="16200000">
              <a:off x="1055837" y="4386290"/>
              <a:ext cx="1356639" cy="41018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2000" dirty="0" smtClean="0">
                  <a:solidFill>
                    <a:schemeClr val="bg1">
                      <a:lumMod val="95000"/>
                    </a:schemeClr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900igr.net</a:t>
              </a:r>
              <a:endParaRPr lang="en-US" sz="2000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9" name="Объект 2"/>
          <p:cNvSpPr>
            <a:spLocks noGrp="1"/>
          </p:cNvSpPr>
          <p:nvPr>
            <p:ph idx="1"/>
          </p:nvPr>
        </p:nvSpPr>
        <p:spPr>
          <a:xfrm>
            <a:off x="862481" y="996566"/>
            <a:ext cx="5224283" cy="1394993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kk-KZ" sz="20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Каллус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жұқа қабырғалы анатомиялық құрылысы жоқ паренхималық клеткалардан тұратын аморфты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масса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993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767406" y="2359681"/>
            <a:ext cx="314380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Экспланттың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тегі, көлемі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7406" y="2983960"/>
            <a:ext cx="35645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Экспланттың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жас ерекшелігі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6332" y="3590067"/>
            <a:ext cx="326801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Қоректік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орта құрамы, рН 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36332" y="4121524"/>
            <a:ext cx="4317590" cy="95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Фитогормондардың </a:t>
            </a:r>
            <a:r>
              <a:rPr lang="kk-KZ" sz="2000" dirty="0">
                <a:latin typeface="Arial" panose="020B0604020202020204" pitchFamily="34" charset="0"/>
                <a:cs typeface="Arial" panose="020B0604020202020204" pitchFamily="34" charset="0"/>
              </a:rPr>
              <a:t>табиғаты мен концентрациясы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95978" y="5292537"/>
            <a:ext cx="236827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Өсіру</a:t>
            </a:r>
            <a:r>
              <a:rPr lang="kk-KZ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жағдайлары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5929746" y="1089283"/>
            <a:ext cx="5597235" cy="4603364"/>
            <a:chOff x="6985156" y="1403210"/>
            <a:chExt cx="4553344" cy="4258415"/>
          </a:xfrm>
        </p:grpSpPr>
        <p:pic>
          <p:nvPicPr>
            <p:cNvPr id="16" name="Picture 2" descr="https://d3i71xaburhd42.cloudfront.net/b6b6c792283bd9b171a173998d8d490beaf28dcf/4-Figure2-1.pn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89290" y="1403210"/>
              <a:ext cx="4449210" cy="36590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TextBox 16"/>
            <p:cNvSpPr txBox="1"/>
            <p:nvPr/>
          </p:nvSpPr>
          <p:spPr>
            <a:xfrm>
              <a:off x="7092875" y="4977033"/>
              <a:ext cx="4370414" cy="68459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Каллустың қалыптасуы мен өсуі (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a, b</a:t>
              </a:r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endParaRPr lang="en-US" sz="2000" dirty="0" smtClean="0"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және геммогенездің 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(</a:t>
              </a:r>
              <a:r>
                <a:rPr lang="en-US" sz="2000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c,d</a:t>
              </a:r>
              <a:r>
                <a:rPr lang="en-US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) </a:t>
              </a:r>
              <a:r>
                <a:rPr lang="kk-KZ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жүруі </a:t>
              </a:r>
              <a:endParaRPr lang="en-US" sz="2000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8" name="Прямоугольник 17"/>
            <p:cNvSpPr/>
            <p:nvPr/>
          </p:nvSpPr>
          <p:spPr>
            <a:xfrm rot="16200000">
              <a:off x="6131717" y="3765025"/>
              <a:ext cx="1922321" cy="21544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800" dirty="0">
                  <a:solidFill>
                    <a:schemeClr val="bg2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https://d3i71xaburhd42.cloudfront.net/</a:t>
              </a:r>
            </a:p>
          </p:txBody>
        </p:sp>
      </p:grpSp>
      <p:sp>
        <p:nvSpPr>
          <p:cNvPr id="4" name="Скругленный прямоугольник 3"/>
          <p:cNvSpPr/>
          <p:nvPr/>
        </p:nvSpPr>
        <p:spPr>
          <a:xfrm>
            <a:off x="795978" y="1056432"/>
            <a:ext cx="4454342" cy="913665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k-KZ" sz="2000" dirty="0" smtClean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kk-KZ" sz="2000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Каллусогенезге әсер </a:t>
            </a:r>
            <a:r>
              <a:rPr lang="kk-KZ" sz="20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ететін факторлар </a:t>
            </a:r>
            <a:endParaRPr lang="en-US" sz="2000" b="1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7971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Grp="1" noChangeArrowheads="1"/>
          </p:cNvSpPr>
          <p:nvPr>
            <p:ph idx="1"/>
          </p:nvPr>
        </p:nvSpPr>
        <p:spPr>
          <a:xfrm>
            <a:off x="932871" y="864176"/>
            <a:ext cx="11037456" cy="5262979"/>
          </a:xfr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1112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kk-KZ" altLang="en-US" sz="1800" b="1" dirty="0">
                <a:solidFill>
                  <a:srgbClr val="006FC0"/>
                </a:solidFill>
              </a:rPr>
              <a:t>Қолданылған әдебиет тізімі: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en-US" sz="800" dirty="0"/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AutoNum type="arabicPeriod"/>
              <a:defRPr/>
            </a:pPr>
            <a:r>
              <a:rPr lang="kk-KZ" altLang="en-US" sz="1800" dirty="0"/>
              <a:t>Назаренко Л.В., Калашникова Е.А., Загорскина Н.В. Биотехнология. </a:t>
            </a:r>
            <a:r>
              <a:rPr lang="ru-RU" sz="1800" dirty="0"/>
              <a:t>Москва: Изд. </a:t>
            </a:r>
            <a:r>
              <a:rPr lang="ru-RU" sz="1800" dirty="0" err="1"/>
              <a:t>Юрайт</a:t>
            </a:r>
            <a:r>
              <a:rPr lang="ru-RU" sz="1800" dirty="0"/>
              <a:t>, </a:t>
            </a:r>
            <a:r>
              <a:rPr lang="ru-RU" sz="1800" dirty="0" smtClean="0"/>
              <a:t>         </a:t>
            </a:r>
            <a:r>
              <a:rPr lang="kk-KZ" altLang="en-US" sz="1800" dirty="0" smtClean="0"/>
              <a:t> </a:t>
            </a:r>
            <a:r>
              <a:rPr lang="kk-KZ" altLang="en-US" sz="1800" dirty="0"/>
              <a:t>2020. -390 с.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AutoNum type="arabicPeriod"/>
              <a:defRPr/>
            </a:pPr>
            <a:r>
              <a:rPr lang="ru-RU" sz="1800" dirty="0"/>
              <a:t>Загоскина Н.В., Назаренко Л.В. Основы биотехнологии. Москва: Изд. </a:t>
            </a:r>
            <a:r>
              <a:rPr lang="ru-RU" sz="1800" dirty="0" err="1"/>
              <a:t>Юрайт</a:t>
            </a:r>
            <a:r>
              <a:rPr lang="ru-RU" sz="1800" dirty="0"/>
              <a:t>, 2018. - 162 с. </a:t>
            </a:r>
          </a:p>
          <a:p>
            <a:pPr marL="342900" indent="-342900">
              <a:lnSpc>
                <a:spcPct val="150000"/>
              </a:lnSpc>
              <a:spcBef>
                <a:spcPct val="0"/>
              </a:spcBef>
              <a:buAutoNum type="arabicPeriod"/>
              <a:defRPr/>
            </a:pPr>
            <a:r>
              <a:rPr lang="ru-RU" sz="1800" dirty="0"/>
              <a:t>Калашникова Е.А Клеточная инженерия растений: учебник и практикум для вузов. Москва: Изд. </a:t>
            </a:r>
            <a:r>
              <a:rPr lang="ru-RU" sz="1800" dirty="0" err="1"/>
              <a:t>Юрайт</a:t>
            </a:r>
            <a:r>
              <a:rPr lang="ru-RU" sz="1800" dirty="0"/>
              <a:t>, 2020. - 333 с</a:t>
            </a:r>
            <a:r>
              <a:rPr lang="kk-KZ" sz="1800" dirty="0"/>
              <a:t>. </a:t>
            </a: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endParaRPr lang="en-US" altLang="en-US" sz="1800" dirty="0"/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kk-KZ" altLang="en-US" sz="1800" b="1" dirty="0" smtClean="0">
                <a:solidFill>
                  <a:srgbClr val="006FC0"/>
                </a:solidFill>
                <a:ea typeface="Cambria" panose="02040503050406030204" pitchFamily="18" charset="0"/>
              </a:rPr>
              <a:t>Ғаламтор-ресурстары</a:t>
            </a:r>
            <a:r>
              <a:rPr lang="kk-KZ" altLang="en-US" sz="1800" b="1" dirty="0">
                <a:solidFill>
                  <a:srgbClr val="006FC0"/>
                </a:solidFill>
                <a:ea typeface="Cambria" panose="02040503050406030204" pitchFamily="18" charset="0"/>
              </a:rPr>
              <a:t>:</a:t>
            </a:r>
            <a:endParaRPr lang="en-US" altLang="en-US" sz="1800" b="1" dirty="0">
              <a:solidFill>
                <a:srgbClr val="006FC0"/>
              </a:solidFill>
            </a:endParaRPr>
          </a:p>
          <a:p>
            <a:pPr marL="0" indent="0">
              <a:lnSpc>
                <a:spcPct val="150000"/>
              </a:lnSpc>
              <a:spcBef>
                <a:spcPct val="0"/>
              </a:spcBef>
              <a:buNone/>
              <a:defRPr/>
            </a:pPr>
            <a:r>
              <a:rPr lang="en-US" sz="1800" dirty="0" smtClean="0"/>
              <a:t>researchgate.net</a:t>
            </a:r>
            <a:r>
              <a:rPr lang="kk-KZ" sz="1800" dirty="0" smtClean="0"/>
              <a:t>; </a:t>
            </a:r>
            <a:r>
              <a:rPr lang="en-US" sz="1800" dirty="0"/>
              <a:t>regnum.ru</a:t>
            </a:r>
            <a:r>
              <a:rPr lang="kk-KZ" sz="1800" dirty="0"/>
              <a:t>; </a:t>
            </a:r>
            <a:r>
              <a:rPr lang="en-US" sz="1800" dirty="0"/>
              <a:t>img.alicdn.com</a:t>
            </a:r>
            <a:r>
              <a:rPr lang="kk-KZ" sz="1800" dirty="0"/>
              <a:t>;  </a:t>
            </a:r>
            <a:r>
              <a:rPr lang="en-US" altLang="en-US" sz="1800" dirty="0" err="1" smtClean="0">
                <a:solidFill>
                  <a:srgbClr val="000000"/>
                </a:solidFill>
                <a:ea typeface="Cambria" panose="02040503050406030204" pitchFamily="18" charset="0"/>
              </a:rPr>
              <a:t>e</a:t>
            </a:r>
            <a:r>
              <a:rPr lang="en-US" sz="1800" dirty="0" err="1" smtClean="0"/>
              <a:t>libery</a:t>
            </a:r>
            <a:r>
              <a:rPr lang="ru-RU" sz="1800" dirty="0" smtClean="0"/>
              <a:t>;</a:t>
            </a:r>
            <a:r>
              <a:rPr lang="en-US" sz="1800" dirty="0" smtClean="0"/>
              <a:t> mosmetod.ru</a:t>
            </a:r>
            <a:r>
              <a:rPr lang="ru-RU" sz="1800" dirty="0" smtClean="0"/>
              <a:t>;</a:t>
            </a:r>
            <a:r>
              <a:rPr lang="en-US" sz="1800" dirty="0" smtClean="0"/>
              <a:t> www.mdpi.com</a:t>
            </a:r>
            <a:r>
              <a:rPr lang="ru-RU" sz="1800" dirty="0" smtClean="0"/>
              <a:t>; </a:t>
            </a:r>
            <a:r>
              <a:rPr lang="en-US" sz="1800" dirty="0" smtClean="0"/>
              <a:t>work.doklad.ru</a:t>
            </a:r>
            <a:r>
              <a:rPr lang="ru-RU" sz="1800" dirty="0" smtClean="0"/>
              <a:t>, </a:t>
            </a:r>
            <a:r>
              <a:rPr lang="en-US" sz="1800" dirty="0"/>
              <a:t>ourmarinespecies.com</a:t>
            </a:r>
            <a:r>
              <a:rPr lang="kk-KZ" sz="1800" dirty="0"/>
              <a:t>; </a:t>
            </a:r>
            <a:r>
              <a:rPr lang="en-US" sz="1800" dirty="0"/>
              <a:t>presens.de; encrypted-tbn0.gstatic.com</a:t>
            </a:r>
            <a:r>
              <a:rPr lang="kk-KZ" sz="1800" dirty="0"/>
              <a:t>;</a:t>
            </a:r>
            <a:r>
              <a:rPr lang="en-US" sz="1800" dirty="0"/>
              <a:t>static.inrae.fr</a:t>
            </a:r>
            <a:r>
              <a:rPr lang="kk-KZ" sz="1800" dirty="0"/>
              <a:t>; </a:t>
            </a:r>
            <a:r>
              <a:rPr lang="en-US" sz="1800" dirty="0"/>
              <a:t>pbs.twimg.com</a:t>
            </a:r>
            <a:r>
              <a:rPr lang="kk-KZ" sz="1800" dirty="0"/>
              <a:t>; </a:t>
            </a:r>
            <a:r>
              <a:rPr lang="en-US" sz="1800" dirty="0"/>
              <a:t>bio-rus.ru</a:t>
            </a:r>
            <a:r>
              <a:rPr lang="kk-KZ" sz="1800" dirty="0" smtClean="0"/>
              <a:t>., </a:t>
            </a:r>
            <a:r>
              <a:rPr lang="kk-KZ" sz="1800" dirty="0"/>
              <a:t>cdn.nplus1.ru; vitusltd.ru; avatars.mds.yandex.net; </a:t>
            </a:r>
            <a:r>
              <a:rPr lang="en-US" sz="1800" dirty="0"/>
              <a:t>gardenscientist.files.wordpress.com; </a:t>
            </a:r>
            <a:r>
              <a:rPr lang="kk-KZ" sz="1800" dirty="0"/>
              <a:t>bs.twimg.com; encryptedtbn0.gstatic.com; </a:t>
            </a:r>
            <a:r>
              <a:rPr lang="en-US" sz="1800" dirty="0"/>
              <a:t>d3i71xaburhd42.cloudfront.net</a:t>
            </a:r>
            <a:r>
              <a:rPr lang="kk-KZ" sz="1800" dirty="0"/>
              <a:t>;</a:t>
            </a:r>
            <a:r>
              <a:rPr lang="en-US" sz="1800" dirty="0"/>
              <a:t> b6b6c792283bd9b171a173998d8d490bea</a:t>
            </a:r>
            <a:r>
              <a:rPr lang="kk-KZ" sz="1800" dirty="0" smtClean="0"/>
              <a:t>.</a:t>
            </a:r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1509728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2733</TotalTime>
  <Words>319</Words>
  <Application>Microsoft Office PowerPoint</Application>
  <PresentationFormat>Широкоэкранный</PresentationFormat>
  <Paragraphs>51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Cambria</vt:lpstr>
      <vt:lpstr>Тема Office</vt:lpstr>
      <vt:lpstr>ӘЛ-ФАРАБИ АТЫНДАҒЫ ҚАЗАҚ ҰЛТТЫҚ УНИВЕРСИТЕТІ</vt:lpstr>
      <vt:lpstr>Тақырып: In vitro жағдайында өсімдіктердің каллустық ұлпаларды өсіру технологиялары.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ӘЛ-ФАРАБИ АТЫНДАҒЫ ҚАЗАҚ ҰЛТТЫҚ УНИВЕРСИТЕТІ</dc:title>
  <dc:creator>Атабаева Маржан</dc:creator>
  <cp:lastModifiedBy>Пользователь Windows</cp:lastModifiedBy>
  <cp:revision>139</cp:revision>
  <dcterms:created xsi:type="dcterms:W3CDTF">2020-07-02T07:43:14Z</dcterms:created>
  <dcterms:modified xsi:type="dcterms:W3CDTF">2024-08-11T07:19:05Z</dcterms:modified>
</cp:coreProperties>
</file>